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หมา" charset="1" panose="02000503000000000000"/>
      <p:regular r:id="rId10"/>
    </p:embeddedFont>
    <p:embeddedFont>
      <p:font typeface="หมา Bold" charset="1" panose="02000503000000000000"/>
      <p:regular r:id="rId11"/>
    </p:embeddedFont>
    <p:embeddedFont>
      <p:font typeface="หมา Light" charset="1" panose="02000503000000000000"/>
      <p:regular r:id="rId12"/>
    </p:embeddedFont>
    <p:embeddedFont>
      <p:font typeface="Canva Sans" charset="1" panose="020B0503030501040103"/>
      <p:regular r:id="rId13"/>
    </p:embeddedFont>
    <p:embeddedFont>
      <p:font typeface="Canva Sans Bold" charset="1" panose="020B0803030501040103"/>
      <p:regular r:id="rId14"/>
    </p:embeddedFont>
    <p:embeddedFont>
      <p:font typeface="Canva Sans Italics" charset="1" panose="020B0503030501040103"/>
      <p:regular r:id="rId15"/>
    </p:embeddedFont>
    <p:embeddedFont>
      <p:font typeface="Canva Sans Bold Italics" charset="1" panose="020B0803030501040103"/>
      <p:regular r:id="rId16"/>
    </p:embeddedFont>
    <p:embeddedFont>
      <p:font typeface="Canva Sans Medium" charset="1" panose="020B0603030501040103"/>
      <p:regular r:id="rId17"/>
    </p:embeddedFont>
    <p:embeddedFont>
      <p:font typeface="Canva Sans Medium Italics" charset="1" panose="020B06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13059" y="7735501"/>
            <a:ext cx="4688605" cy="2551499"/>
            <a:chOff x="0" y="0"/>
            <a:chExt cx="1234859" cy="6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4859" cy="672000"/>
            </a:xfrm>
            <a:custGeom>
              <a:avLst/>
              <a:gdLst/>
              <a:ahLst/>
              <a:cxnLst/>
              <a:rect r="r" b="b" t="t" l="l"/>
              <a:pathLst>
                <a:path h="672000" w="1234859">
                  <a:moveTo>
                    <a:pt x="617430" y="0"/>
                  </a:moveTo>
                  <a:cubicBezTo>
                    <a:pt x="276433" y="0"/>
                    <a:pt x="0" y="150432"/>
                    <a:pt x="0" y="336000"/>
                  </a:cubicBezTo>
                  <a:cubicBezTo>
                    <a:pt x="0" y="521568"/>
                    <a:pt x="276433" y="672000"/>
                    <a:pt x="617430" y="672000"/>
                  </a:cubicBezTo>
                  <a:cubicBezTo>
                    <a:pt x="958426" y="672000"/>
                    <a:pt x="1234859" y="521568"/>
                    <a:pt x="1234859" y="336000"/>
                  </a:cubicBezTo>
                  <a:cubicBezTo>
                    <a:pt x="1234859" y="150432"/>
                    <a:pt x="958426" y="0"/>
                    <a:pt x="61743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5768" y="24900"/>
              <a:ext cx="1003323" cy="58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51813" y="5802596"/>
            <a:ext cx="11160523" cy="3713410"/>
          </a:xfrm>
          <a:custGeom>
            <a:avLst/>
            <a:gdLst/>
            <a:ahLst/>
            <a:cxnLst/>
            <a:rect r="r" b="b" t="t" l="l"/>
            <a:pathLst>
              <a:path h="3713410" w="11160523">
                <a:moveTo>
                  <a:pt x="0" y="0"/>
                </a:moveTo>
                <a:lnTo>
                  <a:pt x="11160523" y="0"/>
                </a:lnTo>
                <a:lnTo>
                  <a:pt x="11160523" y="3713410"/>
                </a:lnTo>
                <a:lnTo>
                  <a:pt x="0" y="3713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66362" y="1490975"/>
            <a:ext cx="5636350" cy="8229600"/>
          </a:xfrm>
          <a:custGeom>
            <a:avLst/>
            <a:gdLst/>
            <a:ahLst/>
            <a:cxnLst/>
            <a:rect r="r" b="b" t="t" l="l"/>
            <a:pathLst>
              <a:path h="8229600" w="5636350">
                <a:moveTo>
                  <a:pt x="0" y="0"/>
                </a:moveTo>
                <a:lnTo>
                  <a:pt x="5636350" y="0"/>
                </a:lnTo>
                <a:lnTo>
                  <a:pt x="56363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04317">
            <a:off x="4483241" y="4138953"/>
            <a:ext cx="5454138" cy="4740141"/>
          </a:xfrm>
          <a:custGeom>
            <a:avLst/>
            <a:gdLst/>
            <a:ahLst/>
            <a:cxnLst/>
            <a:rect r="r" b="b" t="t" l="l"/>
            <a:pathLst>
              <a:path h="4740141" w="5454138">
                <a:moveTo>
                  <a:pt x="0" y="0"/>
                </a:moveTo>
                <a:lnTo>
                  <a:pt x="5454138" y="0"/>
                </a:lnTo>
                <a:lnTo>
                  <a:pt x="5454138" y="4740141"/>
                </a:lnTo>
                <a:lnTo>
                  <a:pt x="0" y="4740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70609" y="768808"/>
            <a:ext cx="12017391" cy="3745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Coffee Sales Prediction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57550" y="8967700"/>
            <a:ext cx="5961228" cy="94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หมา Bold"/>
              </a:rPr>
              <a:t>Rachata Kaewviset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3146837" y="4947049"/>
            <a:ext cx="5141163" cy="6732475"/>
          </a:xfrm>
          <a:custGeom>
            <a:avLst/>
            <a:gdLst/>
            <a:ahLst/>
            <a:cxnLst/>
            <a:rect r="r" b="b" t="t" l="l"/>
            <a:pathLst>
              <a:path h="6732475" w="5141163">
                <a:moveTo>
                  <a:pt x="5141163" y="0"/>
                </a:moveTo>
                <a:lnTo>
                  <a:pt x="0" y="0"/>
                </a:lnTo>
                <a:lnTo>
                  <a:pt x="0" y="6732475"/>
                </a:lnTo>
                <a:lnTo>
                  <a:pt x="5141163" y="6732475"/>
                </a:lnTo>
                <a:lnTo>
                  <a:pt x="514116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64085" y="5473173"/>
            <a:ext cx="4252493" cy="2951653"/>
          </a:xfrm>
          <a:custGeom>
            <a:avLst/>
            <a:gdLst/>
            <a:ahLst/>
            <a:cxnLst/>
            <a:rect r="r" b="b" t="t" l="l"/>
            <a:pathLst>
              <a:path h="2951653" w="4252493">
                <a:moveTo>
                  <a:pt x="0" y="0"/>
                </a:moveTo>
                <a:lnTo>
                  <a:pt x="4252493" y="0"/>
                </a:lnTo>
                <a:lnTo>
                  <a:pt x="4252493" y="2951653"/>
                </a:lnTo>
                <a:lnTo>
                  <a:pt x="0" y="2951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6767" y="2794694"/>
            <a:ext cx="11334123" cy="2610085"/>
          </a:xfrm>
          <a:custGeom>
            <a:avLst/>
            <a:gdLst/>
            <a:ahLst/>
            <a:cxnLst/>
            <a:rect r="r" b="b" t="t" l="l"/>
            <a:pathLst>
              <a:path h="2610085" w="11334123">
                <a:moveTo>
                  <a:pt x="0" y="0"/>
                </a:moveTo>
                <a:lnTo>
                  <a:pt x="11334123" y="0"/>
                </a:lnTo>
                <a:lnTo>
                  <a:pt x="11334123" y="2610084"/>
                </a:lnTo>
                <a:lnTo>
                  <a:pt x="0" y="2610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0412" t="-162175" r="-70348" b="-32562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35305" y="723900"/>
            <a:ext cx="12017391" cy="18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Prediction Problem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36875" y="6350123"/>
            <a:ext cx="3524926" cy="111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หมา Bold"/>
              </a:rPr>
              <a:t>0 cup of coffee</a:t>
            </a:r>
          </a:p>
          <a:p>
            <a:pPr algn="ctr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หมา Bold"/>
              </a:rPr>
              <a:t>and 1 cup of tea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1848" y="5452403"/>
            <a:ext cx="7923636" cy="159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4"/>
              </a:lnSpc>
            </a:pPr>
            <a:r>
              <a:rPr lang="en-US" sz="4446">
                <a:solidFill>
                  <a:srgbClr val="000000"/>
                </a:solidFill>
                <a:latin typeface="หมา Bold"/>
              </a:rPr>
              <a:t>if it less than 0 its 0 and round everything down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61531" y="5331479"/>
            <a:ext cx="4796080" cy="5381296"/>
          </a:xfrm>
          <a:custGeom>
            <a:avLst/>
            <a:gdLst/>
            <a:ahLst/>
            <a:cxnLst/>
            <a:rect r="r" b="b" t="t" l="l"/>
            <a:pathLst>
              <a:path h="5381296" w="4796080">
                <a:moveTo>
                  <a:pt x="0" y="0"/>
                </a:moveTo>
                <a:lnTo>
                  <a:pt x="4796080" y="0"/>
                </a:lnTo>
                <a:lnTo>
                  <a:pt x="4796080" y="5381296"/>
                </a:lnTo>
                <a:lnTo>
                  <a:pt x="0" y="5381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5305" y="723900"/>
            <a:ext cx="12017391" cy="18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Second test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5347" y="3924954"/>
            <a:ext cx="8460186" cy="156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5"/>
              </a:lnSpc>
              <a:spcBef>
                <a:spcPct val="0"/>
              </a:spcBef>
            </a:pPr>
            <a:r>
              <a:rPr lang="en-US" sz="8696">
                <a:solidFill>
                  <a:srgbClr val="000000"/>
                </a:solidFill>
                <a:latin typeface="หมา"/>
              </a:rPr>
              <a:t>abs loss    4.15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16095" y="3909376"/>
            <a:ext cx="979079" cy="166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06"/>
              </a:lnSpc>
              <a:spcBef>
                <a:spcPct val="0"/>
              </a:spcBef>
            </a:pPr>
            <a:r>
              <a:rPr lang="en-US" sz="9790">
                <a:solidFill>
                  <a:srgbClr val="000000"/>
                </a:solidFill>
                <a:latin typeface="Canva Sans Bold"/>
              </a:rPr>
              <a:t>≈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036891" y="2616251"/>
            <a:ext cx="5115804" cy="3959992"/>
          </a:xfrm>
          <a:custGeom>
            <a:avLst/>
            <a:gdLst/>
            <a:ahLst/>
            <a:cxnLst/>
            <a:rect r="r" b="b" t="t" l="l"/>
            <a:pathLst>
              <a:path h="3959992" w="5115804">
                <a:moveTo>
                  <a:pt x="0" y="0"/>
                </a:moveTo>
                <a:lnTo>
                  <a:pt x="5115804" y="0"/>
                </a:lnTo>
                <a:lnTo>
                  <a:pt x="5115804" y="3959992"/>
                </a:lnTo>
                <a:lnTo>
                  <a:pt x="0" y="3959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28056" y="2823229"/>
            <a:ext cx="3733476" cy="250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หมา Bold"/>
              </a:rPr>
              <a:t>What’s  problem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0654" y="1822475"/>
            <a:ext cx="14906693" cy="8062514"/>
          </a:xfrm>
          <a:custGeom>
            <a:avLst/>
            <a:gdLst/>
            <a:ahLst/>
            <a:cxnLst/>
            <a:rect r="r" b="b" t="t" l="l"/>
            <a:pathLst>
              <a:path h="8062514" w="14906693">
                <a:moveTo>
                  <a:pt x="0" y="0"/>
                </a:moveTo>
                <a:lnTo>
                  <a:pt x="14906692" y="0"/>
                </a:lnTo>
                <a:lnTo>
                  <a:pt x="14906692" y="8062515"/>
                </a:lnTo>
                <a:lnTo>
                  <a:pt x="0" y="8062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25" t="-10173" r="-8873" b="-125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5305" y="-69875"/>
            <a:ext cx="12017391" cy="18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Outliers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98701" y="2331725"/>
            <a:ext cx="11053995" cy="3432074"/>
            <a:chOff x="0" y="0"/>
            <a:chExt cx="2911340" cy="9039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1340" cy="903921"/>
            </a:xfrm>
            <a:custGeom>
              <a:avLst/>
              <a:gdLst/>
              <a:ahLst/>
              <a:cxnLst/>
              <a:rect r="r" b="b" t="t" l="l"/>
              <a:pathLst>
                <a:path h="903921" w="2911340">
                  <a:moveTo>
                    <a:pt x="0" y="0"/>
                  </a:moveTo>
                  <a:lnTo>
                    <a:pt x="2911340" y="0"/>
                  </a:lnTo>
                  <a:lnTo>
                    <a:pt x="2911340" y="903921"/>
                  </a:lnTo>
                  <a:lnTo>
                    <a:pt x="0" y="9039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11340" cy="942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7434029"/>
            <a:ext cx="18769698" cy="1022112"/>
          </a:xfrm>
          <a:custGeom>
            <a:avLst/>
            <a:gdLst/>
            <a:ahLst/>
            <a:cxnLst/>
            <a:rect r="r" b="b" t="t" l="l"/>
            <a:pathLst>
              <a:path h="1022112" w="18769698">
                <a:moveTo>
                  <a:pt x="0" y="0"/>
                </a:moveTo>
                <a:lnTo>
                  <a:pt x="18769698" y="0"/>
                </a:lnTo>
                <a:lnTo>
                  <a:pt x="18769698" y="1022113"/>
                </a:lnTo>
                <a:lnTo>
                  <a:pt x="0" y="1022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36" t="-372514" r="-6909" b="-74935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1751" y="1786002"/>
            <a:ext cx="15736249" cy="564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0"/>
              </a:lnSpc>
              <a:spcBef>
                <a:spcPct val="0"/>
              </a:spcBef>
            </a:pPr>
          </a:p>
          <a:p>
            <a:pPr algn="ctr">
              <a:lnSpc>
                <a:spcPts val="14700"/>
              </a:lnSpc>
              <a:spcBef>
                <a:spcPct val="0"/>
              </a:spcBef>
            </a:pPr>
            <a:r>
              <a:rPr lang="en-US" sz="10500">
                <a:solidFill>
                  <a:srgbClr val="000000"/>
                </a:solidFill>
                <a:latin typeface="หมา Bold"/>
              </a:rPr>
              <a:t>x(max)−min(x)</a:t>
            </a:r>
          </a:p>
          <a:p>
            <a:pPr algn="ctr">
              <a:lnSpc>
                <a:spcPts val="14700"/>
              </a:lnSpc>
              <a:spcBef>
                <a:spcPct val="0"/>
              </a:spcBef>
            </a:pPr>
            <a:r>
              <a:rPr lang="en-US" sz="10500">
                <a:solidFill>
                  <a:srgbClr val="000000"/>
                </a:solidFill>
                <a:latin typeface="หมา Bold"/>
              </a:rPr>
              <a:t>​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07540" y="2026925"/>
            <a:ext cx="7263640" cy="1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  <a:spcBef>
                <a:spcPct val="0"/>
              </a:spcBef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x = x−min(x)</a:t>
            </a:r>
          </a:p>
        </p:txBody>
      </p:sp>
      <p:sp>
        <p:nvSpPr>
          <p:cNvPr name="AutoShape 8" id="8"/>
          <p:cNvSpPr/>
          <p:nvPr/>
        </p:nvSpPr>
        <p:spPr>
          <a:xfrm>
            <a:off x="6311430" y="3904115"/>
            <a:ext cx="835337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3135305" y="-69875"/>
            <a:ext cx="12017391" cy="18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Normalize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9917" y="5143500"/>
            <a:ext cx="5650113" cy="5650113"/>
          </a:xfrm>
          <a:custGeom>
            <a:avLst/>
            <a:gdLst/>
            <a:ahLst/>
            <a:cxnLst/>
            <a:rect r="r" b="b" t="t" l="l"/>
            <a:pathLst>
              <a:path h="5650113" w="5650113">
                <a:moveTo>
                  <a:pt x="0" y="0"/>
                </a:moveTo>
                <a:lnTo>
                  <a:pt x="5650113" y="0"/>
                </a:lnTo>
                <a:lnTo>
                  <a:pt x="5650113" y="5650113"/>
                </a:lnTo>
                <a:lnTo>
                  <a:pt x="0" y="5650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30191" y="5350275"/>
            <a:ext cx="4057809" cy="5650113"/>
          </a:xfrm>
          <a:custGeom>
            <a:avLst/>
            <a:gdLst/>
            <a:ahLst/>
            <a:cxnLst/>
            <a:rect r="r" b="b" t="t" l="l"/>
            <a:pathLst>
              <a:path h="5650113" w="4057809">
                <a:moveTo>
                  <a:pt x="0" y="0"/>
                </a:moveTo>
                <a:lnTo>
                  <a:pt x="4057809" y="0"/>
                </a:lnTo>
                <a:lnTo>
                  <a:pt x="4057809" y="5650113"/>
                </a:lnTo>
                <a:lnTo>
                  <a:pt x="0" y="5650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60196" y="267780"/>
            <a:ext cx="7976824" cy="11425139"/>
          </a:xfrm>
          <a:custGeom>
            <a:avLst/>
            <a:gdLst/>
            <a:ahLst/>
            <a:cxnLst/>
            <a:rect r="r" b="b" t="t" l="l"/>
            <a:pathLst>
              <a:path h="11425139" w="7976824">
                <a:moveTo>
                  <a:pt x="0" y="0"/>
                </a:moveTo>
                <a:lnTo>
                  <a:pt x="7976824" y="0"/>
                </a:lnTo>
                <a:lnTo>
                  <a:pt x="7976824" y="11425139"/>
                </a:lnTo>
                <a:lnTo>
                  <a:pt x="0" y="11425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17843" y="4182843"/>
            <a:ext cx="7461530" cy="138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8"/>
              </a:lnSpc>
              <a:spcBef>
                <a:spcPct val="0"/>
              </a:spcBef>
            </a:pPr>
            <a:r>
              <a:rPr lang="en-US" sz="7670">
                <a:solidFill>
                  <a:srgbClr val="000000"/>
                </a:solidFill>
                <a:latin typeface="หมา"/>
              </a:rPr>
              <a:t>abs loss    0.12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35305" y="1887009"/>
            <a:ext cx="12017391" cy="18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final test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7881" y="4061264"/>
            <a:ext cx="979079" cy="166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06"/>
              </a:lnSpc>
              <a:spcBef>
                <a:spcPct val="0"/>
              </a:spcBef>
            </a:pPr>
            <a:r>
              <a:rPr lang="en-US" sz="9790">
                <a:solidFill>
                  <a:srgbClr val="000000"/>
                </a:solidFill>
                <a:latin typeface="Canva Sans Bold"/>
              </a:rPr>
              <a:t>≈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5305" y="-69875"/>
            <a:ext cx="12017391" cy="18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Goal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26325" y="1603400"/>
            <a:ext cx="13635349" cy="2592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10"/>
              </a:lnSpc>
            </a:pPr>
            <a:r>
              <a:rPr lang="en-US" sz="7221">
                <a:solidFill>
                  <a:srgbClr val="000000"/>
                </a:solidFill>
                <a:latin typeface="หมา Bold"/>
              </a:rPr>
              <a:t>predict quantity of each menu we can sales each day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65139" y="5225706"/>
            <a:ext cx="2341335" cy="3418569"/>
          </a:xfrm>
          <a:custGeom>
            <a:avLst/>
            <a:gdLst/>
            <a:ahLst/>
            <a:cxnLst/>
            <a:rect r="r" b="b" t="t" l="l"/>
            <a:pathLst>
              <a:path h="3418569" w="2341335">
                <a:moveTo>
                  <a:pt x="0" y="0"/>
                </a:moveTo>
                <a:lnTo>
                  <a:pt x="2341335" y="0"/>
                </a:lnTo>
                <a:lnTo>
                  <a:pt x="2341335" y="3418570"/>
                </a:lnTo>
                <a:lnTo>
                  <a:pt x="0" y="34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77455" y="4315684"/>
            <a:ext cx="3116703" cy="91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3"/>
              </a:lnSpc>
            </a:pPr>
            <a:r>
              <a:rPr lang="en-US" sz="5059">
                <a:solidFill>
                  <a:srgbClr val="000000"/>
                </a:solidFill>
                <a:latin typeface="หมา Bold"/>
              </a:rPr>
              <a:t>sunday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849649" y="5225706"/>
            <a:ext cx="2341335" cy="3418569"/>
          </a:xfrm>
          <a:custGeom>
            <a:avLst/>
            <a:gdLst/>
            <a:ahLst/>
            <a:cxnLst/>
            <a:rect r="r" b="b" t="t" l="l"/>
            <a:pathLst>
              <a:path h="3418569" w="2341335">
                <a:moveTo>
                  <a:pt x="0" y="0"/>
                </a:moveTo>
                <a:lnTo>
                  <a:pt x="2341335" y="0"/>
                </a:lnTo>
                <a:lnTo>
                  <a:pt x="2341335" y="3418570"/>
                </a:lnTo>
                <a:lnTo>
                  <a:pt x="0" y="34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61965" y="4315684"/>
            <a:ext cx="3116703" cy="91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3"/>
              </a:lnSpc>
            </a:pPr>
            <a:r>
              <a:rPr lang="en-US" sz="5059">
                <a:solidFill>
                  <a:srgbClr val="000000"/>
                </a:solidFill>
                <a:latin typeface="หมา Bold"/>
              </a:rPr>
              <a:t>monday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33151" y="5257853"/>
            <a:ext cx="2341335" cy="3418569"/>
          </a:xfrm>
          <a:custGeom>
            <a:avLst/>
            <a:gdLst/>
            <a:ahLst/>
            <a:cxnLst/>
            <a:rect r="r" b="b" t="t" l="l"/>
            <a:pathLst>
              <a:path h="3418569" w="2341335">
                <a:moveTo>
                  <a:pt x="0" y="0"/>
                </a:moveTo>
                <a:lnTo>
                  <a:pt x="2341336" y="0"/>
                </a:lnTo>
                <a:lnTo>
                  <a:pt x="2341336" y="3418570"/>
                </a:lnTo>
                <a:lnTo>
                  <a:pt x="0" y="34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645468" y="4347831"/>
            <a:ext cx="3116703" cy="91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3"/>
              </a:lnSpc>
            </a:pPr>
            <a:r>
              <a:rPr lang="en-US" sz="5059">
                <a:solidFill>
                  <a:srgbClr val="000000"/>
                </a:solidFill>
                <a:latin typeface="หมา Bold"/>
              </a:rPr>
              <a:t>tuesday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7455" y="8731851"/>
            <a:ext cx="3116703" cy="91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3"/>
              </a:lnSpc>
            </a:pPr>
            <a:r>
              <a:rPr lang="en-US" sz="5059">
                <a:solidFill>
                  <a:srgbClr val="000000"/>
                </a:solidFill>
                <a:latin typeface="หมา Bold"/>
              </a:rPr>
              <a:t>4 cup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74281" y="8763998"/>
            <a:ext cx="3116703" cy="91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3"/>
              </a:lnSpc>
            </a:pPr>
            <a:r>
              <a:rPr lang="en-US" sz="5059">
                <a:solidFill>
                  <a:srgbClr val="000000"/>
                </a:solidFill>
                <a:latin typeface="หมา Bold"/>
              </a:rPr>
              <a:t>6 cup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45468" y="8763998"/>
            <a:ext cx="3116703" cy="91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3"/>
              </a:lnSpc>
            </a:pPr>
            <a:r>
              <a:rPr lang="en-US" sz="5059">
                <a:solidFill>
                  <a:srgbClr val="000000"/>
                </a:solidFill>
                <a:latin typeface="หมา Bold"/>
              </a:rPr>
              <a:t>3 cup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8266" y="2368677"/>
            <a:ext cx="11398954" cy="8114458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11830" y="6083694"/>
            <a:ext cx="5846949" cy="3960333"/>
          </a:xfrm>
          <a:custGeom>
            <a:avLst/>
            <a:gdLst/>
            <a:ahLst/>
            <a:cxnLst/>
            <a:rect r="r" b="b" t="t" l="l"/>
            <a:pathLst>
              <a:path h="3960333" w="5846949">
                <a:moveTo>
                  <a:pt x="0" y="0"/>
                </a:moveTo>
                <a:lnTo>
                  <a:pt x="5846949" y="0"/>
                </a:lnTo>
                <a:lnTo>
                  <a:pt x="5846949" y="3960333"/>
                </a:lnTo>
                <a:lnTo>
                  <a:pt x="0" y="396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6250209" y="7126725"/>
            <a:ext cx="1661966" cy="1229855"/>
          </a:xfrm>
          <a:custGeom>
            <a:avLst/>
            <a:gdLst/>
            <a:ahLst/>
            <a:cxnLst/>
            <a:rect r="r" b="b" t="t" l="l"/>
            <a:pathLst>
              <a:path h="1229855" w="1661966">
                <a:moveTo>
                  <a:pt x="0" y="0"/>
                </a:moveTo>
                <a:lnTo>
                  <a:pt x="1661965" y="0"/>
                </a:lnTo>
                <a:lnTo>
                  <a:pt x="1661965" y="1229855"/>
                </a:lnTo>
                <a:lnTo>
                  <a:pt x="0" y="12298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35305" y="-69875"/>
            <a:ext cx="12017391" cy="18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25825"/>
            <a:ext cx="14938086" cy="736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หมา Bold"/>
              </a:rPr>
              <a:t>150000 transaction from coffee shop from 3 town in usa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82975"/>
            <a:ext cx="400017" cy="67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≈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059955"/>
            <a:ext cx="8945794" cy="12812986"/>
          </a:xfrm>
          <a:custGeom>
            <a:avLst/>
            <a:gdLst/>
            <a:ahLst/>
            <a:cxnLst/>
            <a:rect r="r" b="b" t="t" l="l"/>
            <a:pathLst>
              <a:path h="12812986" w="8945794">
                <a:moveTo>
                  <a:pt x="0" y="0"/>
                </a:moveTo>
                <a:lnTo>
                  <a:pt x="8945794" y="0"/>
                </a:lnTo>
                <a:lnTo>
                  <a:pt x="8945794" y="12812987"/>
                </a:lnTo>
                <a:lnTo>
                  <a:pt x="0" y="12812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89693" y="2059955"/>
            <a:ext cx="8945794" cy="12812986"/>
          </a:xfrm>
          <a:custGeom>
            <a:avLst/>
            <a:gdLst/>
            <a:ahLst/>
            <a:cxnLst/>
            <a:rect r="r" b="b" t="t" l="l"/>
            <a:pathLst>
              <a:path h="12812986" w="8945794">
                <a:moveTo>
                  <a:pt x="0" y="0"/>
                </a:moveTo>
                <a:lnTo>
                  <a:pt x="8945794" y="0"/>
                </a:lnTo>
                <a:lnTo>
                  <a:pt x="8945794" y="12812987"/>
                </a:lnTo>
                <a:lnTo>
                  <a:pt x="0" y="128129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6767" y="397364"/>
            <a:ext cx="10494466" cy="1662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00"/>
              </a:lnSpc>
            </a:pPr>
            <a:r>
              <a:rPr lang="en-US" sz="9143">
                <a:solidFill>
                  <a:srgbClr val="000000"/>
                </a:solidFill>
                <a:latin typeface="หมา Bold"/>
              </a:rPr>
              <a:t> feature selection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39252" y="2952913"/>
            <a:ext cx="6920048" cy="645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01"/>
              </a:lnSpc>
            </a:pPr>
            <a:r>
              <a:rPr lang="en-US" sz="6715">
                <a:solidFill>
                  <a:srgbClr val="000000"/>
                </a:solidFill>
                <a:latin typeface="หมา Bold"/>
              </a:rPr>
              <a:t>feature we want</a:t>
            </a:r>
          </a:p>
          <a:p>
            <a:pPr algn="just" marL="906774" indent="-453387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หมา Bold"/>
              </a:rPr>
              <a:t>unit price</a:t>
            </a:r>
          </a:p>
          <a:p>
            <a:pPr algn="just" marL="906774" indent="-453387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หมา Bold"/>
              </a:rPr>
              <a:t>product category</a:t>
            </a:r>
          </a:p>
          <a:p>
            <a:pPr algn="just" marL="906774" indent="-453387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หมา Bold"/>
              </a:rPr>
              <a:t>product type</a:t>
            </a:r>
          </a:p>
          <a:p>
            <a:pPr algn="just" marL="906774" indent="-453387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หมา Bold"/>
              </a:rPr>
              <a:t>Size</a:t>
            </a:r>
          </a:p>
          <a:p>
            <a:pPr algn="just" marL="906774" indent="-453387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หมา Bold"/>
              </a:rPr>
              <a:t>Day Name</a:t>
            </a:r>
          </a:p>
          <a:p>
            <a:pPr marL="906774" indent="-453387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หมา Bold"/>
              </a:rPr>
              <a:t>transaction quantity (target value)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492" y="2943388"/>
            <a:ext cx="8957201" cy="6724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81"/>
              </a:lnSpc>
            </a:pPr>
            <a:r>
              <a:rPr lang="en-US" sz="7415">
                <a:solidFill>
                  <a:srgbClr val="000000"/>
                </a:solidFill>
                <a:latin typeface="หมา Bold"/>
              </a:rPr>
              <a:t>feature we have  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transaction id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transaction date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transaction time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store id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store location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product id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transaction quantity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unit price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Total Bill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product category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8246" y="4315718"/>
            <a:ext cx="3246107" cy="482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product type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product detail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Size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Month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Name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Day Name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Hour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Month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หมา Bold"/>
              </a:rPr>
              <a:t>Day of Week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15482" y="5681727"/>
            <a:ext cx="1442641" cy="1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  <a:spcBef>
                <a:spcPct val="0"/>
              </a:spcBef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-&gt;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8343729" y="6425910"/>
            <a:ext cx="1600542" cy="484164"/>
          </a:xfrm>
          <a:custGeom>
            <a:avLst/>
            <a:gdLst/>
            <a:ahLst/>
            <a:cxnLst/>
            <a:rect r="r" b="b" t="t" l="l"/>
            <a:pathLst>
              <a:path h="484164" w="1600542">
                <a:moveTo>
                  <a:pt x="0" y="0"/>
                </a:moveTo>
                <a:lnTo>
                  <a:pt x="1600542" y="0"/>
                </a:lnTo>
                <a:lnTo>
                  <a:pt x="1600542" y="484164"/>
                </a:lnTo>
                <a:lnTo>
                  <a:pt x="0" y="484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24949" y="7705914"/>
            <a:ext cx="11438101" cy="1298550"/>
          </a:xfrm>
          <a:custGeom>
            <a:avLst/>
            <a:gdLst/>
            <a:ahLst/>
            <a:cxnLst/>
            <a:rect r="r" b="b" t="t" l="l"/>
            <a:pathLst>
              <a:path h="1298550" w="11438101">
                <a:moveTo>
                  <a:pt x="0" y="0"/>
                </a:moveTo>
                <a:lnTo>
                  <a:pt x="11438102" y="0"/>
                </a:lnTo>
                <a:lnTo>
                  <a:pt x="11438102" y="1298550"/>
                </a:lnTo>
                <a:lnTo>
                  <a:pt x="0" y="1298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861" t="-412772" r="-143880" b="-113505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5985" y="3603068"/>
            <a:ext cx="17276030" cy="1062607"/>
          </a:xfrm>
          <a:custGeom>
            <a:avLst/>
            <a:gdLst/>
            <a:ahLst/>
            <a:cxnLst/>
            <a:rect r="r" b="b" t="t" l="l"/>
            <a:pathLst>
              <a:path h="1062607" w="17276030">
                <a:moveTo>
                  <a:pt x="0" y="0"/>
                </a:moveTo>
                <a:lnTo>
                  <a:pt x="17276030" y="0"/>
                </a:lnTo>
                <a:lnTo>
                  <a:pt x="17276030" y="1062607"/>
                </a:lnTo>
                <a:lnTo>
                  <a:pt x="0" y="1062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405" t="-317905" r="-16828" b="-104675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57593" y="-257175"/>
            <a:ext cx="11572814" cy="3173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66"/>
              </a:lnSpc>
              <a:spcBef>
                <a:spcPct val="0"/>
              </a:spcBef>
            </a:pPr>
            <a:r>
              <a:rPr lang="en-US" sz="8832">
                <a:solidFill>
                  <a:srgbClr val="000000"/>
                </a:solidFill>
                <a:latin typeface="หมา Bold"/>
              </a:rPr>
              <a:t>data cleaning</a:t>
            </a:r>
          </a:p>
          <a:p>
            <a:pPr algn="ctr">
              <a:lnSpc>
                <a:spcPts val="12366"/>
              </a:lnSpc>
              <a:spcBef>
                <a:spcPct val="0"/>
              </a:spcBef>
            </a:pPr>
            <a:r>
              <a:rPr lang="en-US" sz="8832">
                <a:solidFill>
                  <a:srgbClr val="000000"/>
                </a:solidFill>
                <a:latin typeface="หมา Bold"/>
              </a:rPr>
              <a:t>and feature selection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2203" y="4551375"/>
            <a:ext cx="16463593" cy="1316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0"/>
              </a:lnSpc>
              <a:spcBef>
                <a:spcPct val="0"/>
              </a:spcBef>
            </a:pPr>
            <a:r>
              <a:rPr lang="en-US" sz="3664">
                <a:solidFill>
                  <a:srgbClr val="000000"/>
                </a:solidFill>
                <a:latin typeface="หมา Bold"/>
              </a:rPr>
              <a:t>*we still keep transaction date and store location here because we want to separate sales of each day and each location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24949" y="8890164"/>
            <a:ext cx="11438101" cy="668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0"/>
              </a:lnSpc>
              <a:spcBef>
                <a:spcPct val="0"/>
              </a:spcBef>
            </a:pPr>
            <a:r>
              <a:rPr lang="en-US" sz="3664">
                <a:solidFill>
                  <a:srgbClr val="000000"/>
                </a:solidFill>
                <a:latin typeface="หมา Bold"/>
              </a:rPr>
              <a:t>we drop it later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20055" y="6454110"/>
            <a:ext cx="1543173" cy="2253177"/>
          </a:xfrm>
          <a:custGeom>
            <a:avLst/>
            <a:gdLst/>
            <a:ahLst/>
            <a:cxnLst/>
            <a:rect r="r" b="b" t="t" l="l"/>
            <a:pathLst>
              <a:path h="2253177" w="1543173">
                <a:moveTo>
                  <a:pt x="0" y="0"/>
                </a:moveTo>
                <a:lnTo>
                  <a:pt x="1543173" y="0"/>
                </a:lnTo>
                <a:lnTo>
                  <a:pt x="1543173" y="2253178"/>
                </a:lnTo>
                <a:lnTo>
                  <a:pt x="0" y="2253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59149" y="5143500"/>
            <a:ext cx="2144752" cy="3563788"/>
          </a:xfrm>
          <a:custGeom>
            <a:avLst/>
            <a:gdLst/>
            <a:ahLst/>
            <a:cxnLst/>
            <a:rect r="r" b="b" t="t" l="l"/>
            <a:pathLst>
              <a:path h="3563788" w="2144752">
                <a:moveTo>
                  <a:pt x="0" y="0"/>
                </a:moveTo>
                <a:lnTo>
                  <a:pt x="2144752" y="0"/>
                </a:lnTo>
                <a:lnTo>
                  <a:pt x="2144752" y="3563788"/>
                </a:lnTo>
                <a:lnTo>
                  <a:pt x="0" y="35637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55401" y="7917908"/>
            <a:ext cx="2794264" cy="789380"/>
          </a:xfrm>
          <a:custGeom>
            <a:avLst/>
            <a:gdLst/>
            <a:ahLst/>
            <a:cxnLst/>
            <a:rect r="r" b="b" t="t" l="l"/>
            <a:pathLst>
              <a:path h="789380" w="2794264">
                <a:moveTo>
                  <a:pt x="0" y="0"/>
                </a:moveTo>
                <a:lnTo>
                  <a:pt x="2794265" y="0"/>
                </a:lnTo>
                <a:lnTo>
                  <a:pt x="2794265" y="789380"/>
                </a:lnTo>
                <a:lnTo>
                  <a:pt x="0" y="7893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939548" y="4734406"/>
            <a:ext cx="2310118" cy="1923698"/>
          </a:xfrm>
          <a:custGeom>
            <a:avLst/>
            <a:gdLst/>
            <a:ahLst/>
            <a:cxnLst/>
            <a:rect r="r" b="b" t="t" l="l"/>
            <a:pathLst>
              <a:path h="1923698" w="2310118">
                <a:moveTo>
                  <a:pt x="2310118" y="0"/>
                </a:moveTo>
                <a:lnTo>
                  <a:pt x="0" y="0"/>
                </a:lnTo>
                <a:lnTo>
                  <a:pt x="0" y="1923698"/>
                </a:lnTo>
                <a:lnTo>
                  <a:pt x="2310118" y="1923698"/>
                </a:lnTo>
                <a:lnTo>
                  <a:pt x="23101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5305" y="472909"/>
            <a:ext cx="12017391" cy="18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Linear Regression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67345" y="2260485"/>
            <a:ext cx="14573630" cy="3082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89"/>
              </a:lnSpc>
              <a:spcBef>
                <a:spcPct val="0"/>
              </a:spcBef>
            </a:pPr>
            <a:r>
              <a:rPr lang="en-US" sz="5778">
                <a:solidFill>
                  <a:srgbClr val="000000"/>
                </a:solidFill>
                <a:latin typeface="หมา"/>
              </a:rPr>
              <a:t>since all data was </a:t>
            </a:r>
            <a:r>
              <a:rPr lang="en-US" sz="5778" u="sng">
                <a:solidFill>
                  <a:srgbClr val="000000"/>
                </a:solidFill>
                <a:latin typeface="หมา Bold"/>
              </a:rPr>
              <a:t>relate</a:t>
            </a:r>
            <a:r>
              <a:rPr lang="en-US" sz="5778">
                <a:solidFill>
                  <a:srgbClr val="000000"/>
                </a:solidFill>
                <a:latin typeface="หมา Bold"/>
              </a:rPr>
              <a:t> </a:t>
            </a:r>
            <a:r>
              <a:rPr lang="en-US" sz="5778">
                <a:solidFill>
                  <a:srgbClr val="000000"/>
                </a:solidFill>
                <a:latin typeface="หมา"/>
              </a:rPr>
              <a:t>to each other we can use linear regression to predict the sales quantity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1709" y="8778900"/>
            <a:ext cx="2299864" cy="89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6"/>
              </a:lnSpc>
              <a:spcBef>
                <a:spcPct val="0"/>
              </a:spcBef>
            </a:pPr>
            <a:r>
              <a:rPr lang="en-US" sz="5004">
                <a:solidFill>
                  <a:srgbClr val="000000"/>
                </a:solidFill>
                <a:latin typeface="หมา"/>
              </a:rPr>
              <a:t>coffee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58016" y="6926189"/>
            <a:ext cx="2299864" cy="89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6"/>
              </a:lnSpc>
              <a:spcBef>
                <a:spcPct val="0"/>
              </a:spcBef>
            </a:pPr>
            <a:r>
              <a:rPr lang="en-US" sz="5004">
                <a:solidFill>
                  <a:srgbClr val="000000"/>
                </a:solidFill>
                <a:latin typeface="หมา"/>
              </a:rPr>
              <a:t>size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2669" y="6926189"/>
            <a:ext cx="2299864" cy="89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6"/>
              </a:lnSpc>
              <a:spcBef>
                <a:spcPct val="0"/>
              </a:spcBef>
            </a:pPr>
            <a:r>
              <a:rPr lang="en-US" sz="5004">
                <a:solidFill>
                  <a:srgbClr val="000000"/>
                </a:solidFill>
                <a:latin typeface="หมา"/>
              </a:rPr>
              <a:t>price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58176" y="8903425"/>
            <a:ext cx="4546699" cy="77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3"/>
              </a:lnSpc>
              <a:spcBef>
                <a:spcPct val="0"/>
              </a:spcBef>
            </a:pPr>
            <a:r>
              <a:rPr lang="en-US" sz="4266">
                <a:solidFill>
                  <a:srgbClr val="000000"/>
                </a:solidFill>
                <a:latin typeface="หมา Bold"/>
              </a:rPr>
              <a:t>customer demand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41573" y="6572396"/>
            <a:ext cx="1060001" cy="15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0"/>
              </a:lnSpc>
            </a:pPr>
            <a:r>
              <a:rPr lang="en-US" sz="8264">
                <a:solidFill>
                  <a:srgbClr val="000000"/>
                </a:solidFill>
                <a:latin typeface="หมา Bold"/>
              </a:rPr>
              <a:t>+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88822" y="6572396"/>
            <a:ext cx="1060001" cy="15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0"/>
              </a:lnSpc>
            </a:pPr>
            <a:r>
              <a:rPr lang="en-US" sz="8264">
                <a:solidFill>
                  <a:srgbClr val="000000"/>
                </a:solidFill>
                <a:latin typeface="หมา Bold"/>
              </a:rPr>
              <a:t>=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14366" y="5067300"/>
            <a:ext cx="1294639" cy="99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3"/>
              </a:lnSpc>
              <a:spcBef>
                <a:spcPct val="0"/>
              </a:spcBef>
            </a:pPr>
            <a:r>
              <a:rPr lang="en-US" sz="2817">
                <a:solidFill>
                  <a:srgbClr val="000000"/>
                </a:solidFill>
                <a:latin typeface="หมา"/>
              </a:rPr>
              <a:t>is it worth?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35305" y="472909"/>
            <a:ext cx="12017391" cy="18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Absolute loss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58376" y="2426727"/>
            <a:ext cx="13171248" cy="3218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5"/>
              </a:lnSpc>
              <a:spcBef>
                <a:spcPct val="0"/>
              </a:spcBef>
            </a:pPr>
            <a:r>
              <a:rPr lang="en-US" sz="4539">
                <a:solidFill>
                  <a:srgbClr val="000000"/>
                </a:solidFill>
                <a:latin typeface="หมา"/>
              </a:rPr>
              <a:t>We chose absolute loss for predicting coffee shop sales because it gives a clear picture of how many sales we are missing in our predictions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023262" y="6062056"/>
            <a:ext cx="2341335" cy="3418569"/>
          </a:xfrm>
          <a:custGeom>
            <a:avLst/>
            <a:gdLst/>
            <a:ahLst/>
            <a:cxnLst/>
            <a:rect r="r" b="b" t="t" l="l"/>
            <a:pathLst>
              <a:path h="3418569" w="2341335">
                <a:moveTo>
                  <a:pt x="0" y="0"/>
                </a:moveTo>
                <a:lnTo>
                  <a:pt x="2341335" y="0"/>
                </a:lnTo>
                <a:lnTo>
                  <a:pt x="2341335" y="3418570"/>
                </a:lnTo>
                <a:lnTo>
                  <a:pt x="0" y="34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47947" y="5282963"/>
            <a:ext cx="2409319" cy="340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99"/>
              </a:lnSpc>
            </a:pPr>
            <a:r>
              <a:rPr lang="en-US" sz="18785">
                <a:solidFill>
                  <a:srgbClr val="000000"/>
                </a:solidFill>
                <a:latin typeface="หมา Bold"/>
              </a:rPr>
              <a:t>+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47947" y="6305484"/>
            <a:ext cx="2409319" cy="340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99"/>
              </a:lnSpc>
            </a:pPr>
            <a:r>
              <a:rPr lang="en-US" sz="18785">
                <a:solidFill>
                  <a:srgbClr val="000000"/>
                </a:solidFill>
                <a:latin typeface="หมา Bold"/>
              </a:rPr>
              <a:t>-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16402" y="5794224"/>
            <a:ext cx="2409319" cy="340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99"/>
              </a:lnSpc>
            </a:pPr>
            <a:r>
              <a:rPr lang="en-US" sz="18785">
                <a:solidFill>
                  <a:srgbClr val="000000"/>
                </a:solidFill>
                <a:latin typeface="หมา Bold"/>
              </a:rPr>
              <a:t>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00409" y="-237796"/>
            <a:ext cx="9325326" cy="8229600"/>
          </a:xfrm>
          <a:custGeom>
            <a:avLst/>
            <a:gdLst/>
            <a:ahLst/>
            <a:cxnLst/>
            <a:rect r="r" b="b" t="t" l="l"/>
            <a:pathLst>
              <a:path h="8229600" w="9325326">
                <a:moveTo>
                  <a:pt x="0" y="0"/>
                </a:moveTo>
                <a:lnTo>
                  <a:pt x="9325326" y="0"/>
                </a:lnTo>
                <a:lnTo>
                  <a:pt x="93253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5305" y="1499306"/>
            <a:ext cx="12017391" cy="18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First test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13907" y="4312657"/>
            <a:ext cx="8460186" cy="156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5"/>
              </a:lnSpc>
              <a:spcBef>
                <a:spcPct val="0"/>
              </a:spcBef>
            </a:pPr>
            <a:r>
              <a:rPr lang="en-US" sz="8696">
                <a:solidFill>
                  <a:srgbClr val="000000"/>
                </a:solidFill>
                <a:latin typeface="หมา"/>
              </a:rPr>
              <a:t>abs loss    4.3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67277" y="4214825"/>
            <a:ext cx="979079" cy="166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06"/>
              </a:lnSpc>
              <a:spcBef>
                <a:spcPct val="0"/>
              </a:spcBef>
            </a:pPr>
            <a:r>
              <a:rPr lang="en-US" sz="9790">
                <a:solidFill>
                  <a:srgbClr val="000000"/>
                </a:solidFill>
                <a:latin typeface="Canva Sans Bold"/>
              </a:rPr>
              <a:t>≈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A96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4694" y="3055972"/>
            <a:ext cx="12631884" cy="2087528"/>
          </a:xfrm>
          <a:custGeom>
            <a:avLst/>
            <a:gdLst/>
            <a:ahLst/>
            <a:cxnLst/>
            <a:rect r="r" b="b" t="t" l="l"/>
            <a:pathLst>
              <a:path h="2087528" w="12631884">
                <a:moveTo>
                  <a:pt x="0" y="0"/>
                </a:moveTo>
                <a:lnTo>
                  <a:pt x="12631884" y="0"/>
                </a:lnTo>
                <a:lnTo>
                  <a:pt x="12631884" y="2087528"/>
                </a:lnTo>
                <a:lnTo>
                  <a:pt x="0" y="2087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659" t="-287069" r="-79060" b="-476107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146837" y="4947049"/>
            <a:ext cx="5141163" cy="6732475"/>
          </a:xfrm>
          <a:custGeom>
            <a:avLst/>
            <a:gdLst/>
            <a:ahLst/>
            <a:cxnLst/>
            <a:rect r="r" b="b" t="t" l="l"/>
            <a:pathLst>
              <a:path h="6732475" w="5141163">
                <a:moveTo>
                  <a:pt x="5141163" y="0"/>
                </a:moveTo>
                <a:lnTo>
                  <a:pt x="0" y="0"/>
                </a:lnTo>
                <a:lnTo>
                  <a:pt x="0" y="6732475"/>
                </a:lnTo>
                <a:lnTo>
                  <a:pt x="5141163" y="6732475"/>
                </a:lnTo>
                <a:lnTo>
                  <a:pt x="51411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64085" y="5473173"/>
            <a:ext cx="4252493" cy="2951653"/>
          </a:xfrm>
          <a:custGeom>
            <a:avLst/>
            <a:gdLst/>
            <a:ahLst/>
            <a:cxnLst/>
            <a:rect r="r" b="b" t="t" l="l"/>
            <a:pathLst>
              <a:path h="2951653" w="4252493">
                <a:moveTo>
                  <a:pt x="0" y="0"/>
                </a:moveTo>
                <a:lnTo>
                  <a:pt x="4252493" y="0"/>
                </a:lnTo>
                <a:lnTo>
                  <a:pt x="4252493" y="2951653"/>
                </a:lnTo>
                <a:lnTo>
                  <a:pt x="0" y="29516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94380" y="2885292"/>
            <a:ext cx="3137814" cy="2428888"/>
          </a:xfrm>
          <a:custGeom>
            <a:avLst/>
            <a:gdLst/>
            <a:ahLst/>
            <a:cxnLst/>
            <a:rect r="r" b="b" t="t" l="l"/>
            <a:pathLst>
              <a:path h="2428888" w="3137814">
                <a:moveTo>
                  <a:pt x="0" y="0"/>
                </a:moveTo>
                <a:lnTo>
                  <a:pt x="3137814" y="0"/>
                </a:lnTo>
                <a:lnTo>
                  <a:pt x="3137814" y="2428888"/>
                </a:lnTo>
                <a:lnTo>
                  <a:pt x="0" y="2428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5305" y="723900"/>
            <a:ext cx="12017391" cy="189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7"/>
              </a:lnSpc>
            </a:pPr>
            <a:r>
              <a:rPr lang="en-US" sz="10469">
                <a:solidFill>
                  <a:srgbClr val="000000"/>
                </a:solidFill>
                <a:latin typeface="หมา Bold"/>
              </a:rPr>
              <a:t>Prediction Problem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4694" y="5359504"/>
            <a:ext cx="7617391" cy="159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24"/>
              </a:lnSpc>
            </a:pPr>
            <a:r>
              <a:rPr lang="en-US" sz="4446">
                <a:solidFill>
                  <a:srgbClr val="000000"/>
                </a:solidFill>
                <a:latin typeface="หมา Bold"/>
              </a:rPr>
              <a:t>sometimes it can predict negative and float value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62722" y="6083301"/>
            <a:ext cx="3524926" cy="166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8"/>
              </a:lnSpc>
            </a:pPr>
            <a:r>
              <a:rPr lang="en-US" sz="3113">
                <a:solidFill>
                  <a:srgbClr val="000000"/>
                </a:solidFill>
                <a:latin typeface="หมา Bold"/>
              </a:rPr>
              <a:t>i would like to order -3.2589 cup of coffee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46837" y="3041875"/>
            <a:ext cx="3733476" cy="127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หมา Bold"/>
              </a:rPr>
              <a:t>huh?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DAGBcpm9RSs</dc:identifier>
  <dcterms:modified xsi:type="dcterms:W3CDTF">2011-08-01T06:04:30Z</dcterms:modified>
  <cp:revision>1</cp:revision>
  <dc:title>Coffee Sales Prediction</dc:title>
</cp:coreProperties>
</file>